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15"/>
  </p:notesMasterIdLst>
  <p:sldIdLst>
    <p:sldId id="385" r:id="rId5"/>
    <p:sldId id="411" r:id="rId6"/>
    <p:sldId id="420" r:id="rId7"/>
    <p:sldId id="413" r:id="rId8"/>
    <p:sldId id="414" r:id="rId9"/>
    <p:sldId id="415" r:id="rId10"/>
    <p:sldId id="416" r:id="rId11"/>
    <p:sldId id="417" r:id="rId12"/>
    <p:sldId id="418" r:id="rId13"/>
    <p:sldId id="419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67B2"/>
    <a:srgbClr val="10ADE4"/>
    <a:srgbClr val="7F7F7F"/>
    <a:srgbClr val="FFD530"/>
    <a:srgbClr val="009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77" autoAdjust="0"/>
    <p:restoredTop sz="81705" autoAdjust="0"/>
  </p:normalViewPr>
  <p:slideViewPr>
    <p:cSldViewPr snapToGrid="0" snapToObjects="1">
      <p:cViewPr>
        <p:scale>
          <a:sx n="70" d="100"/>
          <a:sy n="70" d="100"/>
        </p:scale>
        <p:origin x="-1404" y="-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254803-C242-9047-BE95-A5731EDFC201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714EA-4B69-FB49-8E3A-95C4830E4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85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Poolplay</a:t>
            </a:r>
            <a:r>
              <a:rPr lang="en-CA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™ elements can enhance your pool or lazy river to provide an engaging and fun environment for all ages. Elevations™ add an extra dimension to pools to offer multi-level adventure in a stimulating environment.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714EA-4B69-FB49-8E3A-95C4830E48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958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10ADE4"/>
                </a:solidFill>
                <a:latin typeface="Gotham Rounded Light"/>
              </a:rPr>
              <a:t>KEEP VISITORS ONSITE AND</a:t>
            </a:r>
            <a:r>
              <a:rPr lang="en-CA" b="1" baseline="0" dirty="0" smtClean="0">
                <a:solidFill>
                  <a:srgbClr val="10ADE4"/>
                </a:solidFill>
                <a:latin typeface="Gotham Rounded Light"/>
              </a:rPr>
              <a:t> ENGAGED:</a:t>
            </a:r>
          </a:p>
          <a:p>
            <a:r>
              <a:rPr lang="en-CA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multiple water effects, including jets, buckets, activators, cascades and sprays, the fun never ends.</a:t>
            </a:r>
            <a:endParaRPr lang="en-CA" b="1" dirty="0" smtClean="0">
              <a:solidFill>
                <a:srgbClr val="10ADE4"/>
              </a:solidFill>
              <a:latin typeface="Gotham Rounded Light"/>
            </a:endParaRPr>
          </a:p>
          <a:p>
            <a:r>
              <a:rPr lang="en-CA" b="1" dirty="0" smtClean="0">
                <a:solidFill>
                  <a:srgbClr val="10ADE4"/>
                </a:solidFill>
                <a:latin typeface="Gotham Rounded Light"/>
              </a:rPr>
              <a:t>OPTIONS FOR ALL POOL TYPES:</a:t>
            </a:r>
          </a:p>
          <a:p>
            <a:r>
              <a:rPr lang="en-CA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Big or small, indoors or out, </a:t>
            </a:r>
            <a:r>
              <a:rPr lang="en-CA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Poolplay</a:t>
            </a:r>
            <a:r>
              <a:rPr lang="en-CA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™ and Elevations™ are suitable for every facility.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714EA-4B69-FB49-8E3A-95C4830E48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94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1" dirty="0" smtClean="0">
                <a:solidFill>
                  <a:srgbClr val="0B67B2"/>
                </a:solidFill>
                <a:latin typeface="Gotham Rounded Light"/>
                <a:cs typeface="Gotham Rounded Light"/>
              </a:rPr>
              <a:t>MODERN</a:t>
            </a:r>
            <a:r>
              <a:rPr lang="en-CA" sz="1200" b="1" baseline="0" dirty="0" smtClean="0">
                <a:solidFill>
                  <a:srgbClr val="0B67B2"/>
                </a:solidFill>
                <a:latin typeface="Gotham Rounded Light"/>
                <a:cs typeface="Gotham Rounded Light"/>
              </a:rPr>
              <a:t> ARCHITECTURAL DESIGN:</a:t>
            </a:r>
          </a:p>
          <a:p>
            <a:r>
              <a:rPr lang="en-CA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Styles and colors that blend with or complement the surrounding environment.</a:t>
            </a:r>
          </a:p>
          <a:p>
            <a:r>
              <a:rPr lang="en-CA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FLEXIBLE AND EXPANDABLE:</a:t>
            </a:r>
          </a:p>
          <a:p>
            <a:r>
              <a:rPr lang="en-CA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Modular Elevation™ configuration fits any size and location and can be added to over time.</a:t>
            </a:r>
          </a:p>
          <a:p>
            <a:r>
              <a:rPr lang="en-CA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RE-VAMP AND REFRESH: </a:t>
            </a:r>
          </a:p>
          <a:p>
            <a:r>
              <a:rPr lang="en-CA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Elevations™, water slides, cascades and lazy river features can revitalize your amenity.</a:t>
            </a:r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714EA-4B69-FB49-8E3A-95C4830E48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94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714EA-4B69-FB49-8E3A-95C4830E48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59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714EA-4B69-FB49-8E3A-95C4830E48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29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714EA-4B69-FB49-8E3A-95C4830E48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29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714EA-4B69-FB49-8E3A-95C4830E48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290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714EA-4B69-FB49-8E3A-95C4830E48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29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714EA-4B69-FB49-8E3A-95C4830E48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29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BRANDED THEMES:</a:t>
            </a:r>
            <a:r>
              <a:rPr lang="en-CA" baseline="0" dirty="0" smtClean="0"/>
              <a:t> </a:t>
            </a:r>
            <a:r>
              <a:rPr lang="en-CA" sz="8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ELEVATIONS </a:t>
            </a:r>
            <a:r>
              <a:rPr lang="en-CA" sz="800" b="0" i="0" u="none" strike="noStrike" kern="1200" baseline="600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TM</a:t>
            </a:r>
            <a:r>
              <a:rPr lang="en-CA" sz="8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CAN </a:t>
            </a:r>
            <a:r>
              <a:rPr lang="en-CA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 CREATED WITH COLORS AND SHAPES THAT IDENTIFY WITH YOUR BRAND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714EA-4B69-FB49-8E3A-95C4830E48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29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2/4/2015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2/4/2015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motion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3137" cy="51435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9137" y="427837"/>
            <a:ext cx="9153137" cy="1012304"/>
          </a:xfrm>
          <a:prstGeom prst="rect">
            <a:avLst/>
          </a:prstGeom>
          <a:solidFill>
            <a:srgbClr val="0B67B2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49621" y="580046"/>
            <a:ext cx="8835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Gotham Rounded Light"/>
                <a:cs typeface="Gotham Black"/>
              </a:rPr>
              <a:t>POOLPLAY</a:t>
            </a:r>
            <a:r>
              <a:rPr lang="en-US" sz="3000" b="1" baseline="80000" dirty="0" smtClean="0">
                <a:solidFill>
                  <a:schemeClr val="bg1"/>
                </a:solidFill>
                <a:latin typeface="Gotham Rounded Light"/>
                <a:cs typeface="Times New Roman"/>
              </a:rPr>
              <a:t>™</a:t>
            </a:r>
            <a:r>
              <a:rPr lang="en-US" sz="4000" b="1" dirty="0" smtClean="0">
                <a:solidFill>
                  <a:schemeClr val="bg1"/>
                </a:solidFill>
                <a:latin typeface="Gotham Rounded Light"/>
                <a:cs typeface="Times New Roman"/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latin typeface="Gotham Rounded Light"/>
                <a:cs typeface="Gotham Black"/>
              </a:rPr>
              <a:t>&amp; ELEVATION</a:t>
            </a:r>
            <a:r>
              <a:rPr lang="en-US" sz="3000" b="1" baseline="80000" dirty="0" smtClean="0">
                <a:solidFill>
                  <a:schemeClr val="bg1"/>
                </a:solidFill>
                <a:latin typeface="Gotham Rounded Light"/>
                <a:cs typeface="Times New Roman"/>
              </a:rPr>
              <a:t>™</a:t>
            </a:r>
            <a:endParaRPr lang="en-US" sz="3000" b="1" baseline="80000" dirty="0">
              <a:solidFill>
                <a:schemeClr val="bg1"/>
              </a:solidFill>
              <a:latin typeface="Gotham Rounded Light"/>
              <a:cs typeface="Gotham Black"/>
            </a:endParaRPr>
          </a:p>
        </p:txBody>
      </p:sp>
    </p:spTree>
    <p:extLst>
      <p:ext uri="{BB962C8B-B14F-4D97-AF65-F5344CB8AC3E}">
        <p14:creationId xmlns:p14="http://schemas.microsoft.com/office/powerpoint/2010/main" val="250774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0717" y="1874789"/>
            <a:ext cx="30796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0B67B2"/>
                </a:solidFill>
                <a:latin typeface="Gotham Rounded Light"/>
              </a:rPr>
              <a:t>KEEP VISITORS ONSITE AND ENGAGED</a:t>
            </a:r>
          </a:p>
          <a:p>
            <a:endParaRPr lang="en-US" b="1" dirty="0">
              <a:solidFill>
                <a:srgbClr val="0B67B2"/>
              </a:solidFill>
              <a:latin typeface="Gotham Rounded Light"/>
              <a:cs typeface="Gotham Rounded Light"/>
            </a:endParaRPr>
          </a:p>
          <a:p>
            <a:r>
              <a:rPr lang="en-CA" b="1" dirty="0">
                <a:solidFill>
                  <a:srgbClr val="0B67B2"/>
                </a:solidFill>
                <a:latin typeface="Gotham Rounded Light"/>
              </a:rPr>
              <a:t>OPTIONS </a:t>
            </a:r>
            <a:r>
              <a:rPr lang="en-CA" b="1" dirty="0" smtClean="0">
                <a:solidFill>
                  <a:srgbClr val="0B67B2"/>
                </a:solidFill>
                <a:latin typeface="Gotham Rounded Light"/>
              </a:rPr>
              <a:t>FOR ALL </a:t>
            </a:r>
            <a:r>
              <a:rPr lang="en-CA" b="1" dirty="0">
                <a:solidFill>
                  <a:srgbClr val="0B67B2"/>
                </a:solidFill>
                <a:latin typeface="Gotham Rounded Light"/>
              </a:rPr>
              <a:t>POOL </a:t>
            </a:r>
            <a:r>
              <a:rPr lang="en-CA" b="1" dirty="0" smtClean="0">
                <a:solidFill>
                  <a:srgbClr val="0B67B2"/>
                </a:solidFill>
                <a:latin typeface="Gotham Rounded Light"/>
              </a:rPr>
              <a:t>TYPES</a:t>
            </a:r>
            <a:endParaRPr lang="en-CA" b="1" dirty="0">
              <a:solidFill>
                <a:srgbClr val="0B67B2"/>
              </a:solidFill>
              <a:latin typeface="Gotham Rounded Light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2367" y="792264"/>
            <a:ext cx="10763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\\VOR2k8SRV01\wrkgrps\d1\admin\Administration\Marketing\_Marketing Assets\Pictures\Catalog\hawaii kroc015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92439" y="0"/>
            <a:ext cx="495156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70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8800" y="706539"/>
            <a:ext cx="9334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0717" y="1874789"/>
            <a:ext cx="30796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0B67B2"/>
                </a:solidFill>
                <a:latin typeface="Gotham Rounded Light"/>
              </a:rPr>
              <a:t>MODERN ARCHITECTURAL DESIGN</a:t>
            </a:r>
          </a:p>
          <a:p>
            <a:endParaRPr lang="en-CA" b="1" dirty="0">
              <a:solidFill>
                <a:srgbClr val="0B67B2"/>
              </a:solidFill>
              <a:latin typeface="Gotham Rounded Light"/>
              <a:cs typeface="Gotham Rounded Light"/>
            </a:endParaRPr>
          </a:p>
          <a:p>
            <a:r>
              <a:rPr lang="en-CA" b="1" dirty="0">
                <a:solidFill>
                  <a:srgbClr val="0B67B2"/>
                </a:solidFill>
                <a:latin typeface="Gotham Rounded Light"/>
              </a:rPr>
              <a:t>FLEXIBLE AND EXPANDABLE</a:t>
            </a:r>
          </a:p>
          <a:p>
            <a:endParaRPr lang="en-CA" b="1" dirty="0">
              <a:solidFill>
                <a:srgbClr val="0B67B2"/>
              </a:solidFill>
              <a:latin typeface="Gotham Rounded Light"/>
              <a:cs typeface="Gotham Rounded Light"/>
            </a:endParaRPr>
          </a:p>
          <a:p>
            <a:r>
              <a:rPr lang="en-CA" b="1" dirty="0">
                <a:solidFill>
                  <a:srgbClr val="0B67B2"/>
                </a:solidFill>
                <a:latin typeface="Gotham Rounded Light"/>
              </a:rPr>
              <a:t>RE-VAMP AND REFRESH</a:t>
            </a:r>
            <a:endParaRPr lang="en-US" b="1" dirty="0">
              <a:solidFill>
                <a:srgbClr val="0B67B2"/>
              </a:solidFill>
              <a:latin typeface="Gotham Rounded Light"/>
              <a:cs typeface="Gotham Rounded Light"/>
            </a:endParaRPr>
          </a:p>
        </p:txBody>
      </p:sp>
      <p:pic>
        <p:nvPicPr>
          <p:cNvPr id="6" name="Picture 2" descr="C:\Users\JlWan\Dropbox (Vortex)\Dropbox (Vortex)\IPRESENT\APP 2015CONTENT STRUCTURE\PHOTO GALLERY\POOLPLAY ELEVATIONS\Center Parcs Bostalsee Germany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92440" y="0"/>
            <a:ext cx="4965104" cy="5157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17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280" y="-17638"/>
            <a:ext cx="9205739" cy="52206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9779" y="2315695"/>
            <a:ext cx="88356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  <a:latin typeface="Gotham Rounded Light"/>
                <a:cs typeface="Gotham Rounded Light"/>
              </a:rPr>
              <a:t>THEMED ELEVATIONS</a:t>
            </a:r>
            <a:r>
              <a:rPr lang="en-US" sz="2000" b="1" baseline="80000" dirty="0">
                <a:solidFill>
                  <a:schemeClr val="bg1"/>
                </a:solidFill>
                <a:latin typeface="Gotham Rounded Light"/>
                <a:cs typeface="Gotham Rounded Light"/>
              </a:rPr>
              <a:t>™</a:t>
            </a:r>
          </a:p>
        </p:txBody>
      </p:sp>
    </p:spTree>
    <p:extLst>
      <p:ext uri="{BB962C8B-B14F-4D97-AF65-F5344CB8AC3E}">
        <p14:creationId xmlns:p14="http://schemas.microsoft.com/office/powerpoint/2010/main" val="249767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09_3D Rendering\Vortex Product Catalog 2015\Elevations\FINAL\center parcs vienne_large_FINAL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0892" y="4543948"/>
            <a:ext cx="424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B67B2"/>
                </a:solidFill>
                <a:latin typeface="Gotham Rounded Light"/>
              </a:rPr>
              <a:t>Elevations</a:t>
            </a:r>
            <a:r>
              <a:rPr lang="en-CA" sz="1000" baseline="10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™</a:t>
            </a:r>
            <a:r>
              <a:rPr lang="en-CA" baseline="3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</a:t>
            </a:r>
            <a:r>
              <a:rPr lang="en-CA" baseline="3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       </a:t>
            </a:r>
            <a:r>
              <a:rPr lang="en-CA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</a:t>
            </a:r>
            <a:r>
              <a:rPr lang="en-CA" baseline="3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                   </a:t>
            </a:r>
            <a:r>
              <a:rPr lang="en-CA" sz="1400" b="1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FOREST</a:t>
            </a:r>
            <a:r>
              <a:rPr lang="en-CA" dirty="0" smtClean="0">
                <a:solidFill>
                  <a:srgbClr val="0B67B2"/>
                </a:solidFill>
                <a:latin typeface="Gotham Rounded Light"/>
              </a:rPr>
              <a:t> </a:t>
            </a:r>
            <a:endParaRPr lang="en-CA" dirty="0">
              <a:solidFill>
                <a:srgbClr val="0B67B2"/>
              </a:solidFill>
              <a:latin typeface="Gotham Rounded Light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306" y="4879419"/>
            <a:ext cx="40195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36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:\09_3D Rendering\Vortex Product Catalog 2015\Elevations\FINAL\lake Fairfax_large_FINAL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306" y="4879419"/>
            <a:ext cx="40195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0892" y="4543948"/>
            <a:ext cx="424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B67B2"/>
                </a:solidFill>
                <a:latin typeface="Gotham Rounded Light"/>
              </a:rPr>
              <a:t>Elevations</a:t>
            </a:r>
            <a:r>
              <a:rPr lang="en-CA" sz="1000" baseline="10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™</a:t>
            </a:r>
            <a:r>
              <a:rPr lang="en-CA" baseline="3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  </a:t>
            </a:r>
            <a:r>
              <a:rPr lang="en-CA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</a:t>
            </a:r>
            <a:r>
              <a:rPr lang="en-CA" baseline="3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                    </a:t>
            </a:r>
            <a:r>
              <a:rPr lang="en-CA" sz="1400" b="1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WESTERN</a:t>
            </a:r>
            <a:r>
              <a:rPr lang="en-CA" dirty="0" smtClean="0">
                <a:solidFill>
                  <a:srgbClr val="0B67B2"/>
                </a:solidFill>
                <a:latin typeface="Gotham Rounded Light"/>
              </a:rPr>
              <a:t> </a:t>
            </a:r>
            <a:endParaRPr lang="en-CA" dirty="0">
              <a:solidFill>
                <a:srgbClr val="0B67B2"/>
              </a:solidFill>
              <a:latin typeface="Gotham Round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88127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Y:\09_3D Rendering\Vortex Product Catalog 2015\Elevations\FINAL\les prairies_large_FINAL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28052"/>
            <a:ext cx="9144000" cy="517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306" y="4879419"/>
            <a:ext cx="40195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0892" y="4543948"/>
            <a:ext cx="424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B67B2"/>
                </a:solidFill>
                <a:latin typeface="Gotham Rounded Light"/>
              </a:rPr>
              <a:t>Elevations</a:t>
            </a:r>
            <a:r>
              <a:rPr lang="en-CA" sz="1000" baseline="10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™</a:t>
            </a:r>
            <a:r>
              <a:rPr lang="en-CA" baseline="3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   </a:t>
            </a:r>
            <a:r>
              <a:rPr lang="en-CA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</a:t>
            </a:r>
            <a:r>
              <a:rPr lang="en-CA" baseline="3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                   </a:t>
            </a:r>
            <a:r>
              <a:rPr lang="en-CA" sz="1400" b="1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TROPICAL</a:t>
            </a:r>
            <a:endParaRPr lang="en-CA" dirty="0">
              <a:solidFill>
                <a:srgbClr val="0B67B2"/>
              </a:solidFill>
              <a:latin typeface="Gotham Rounded Light"/>
            </a:endParaRPr>
          </a:p>
        </p:txBody>
      </p:sp>
    </p:spTree>
    <p:extLst>
      <p:ext uri="{BB962C8B-B14F-4D97-AF65-F5344CB8AC3E}">
        <p14:creationId xmlns:p14="http://schemas.microsoft.com/office/powerpoint/2010/main" val="220922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Y:\09_3D Rendering\Vortex Product Catalog 2015\Elevations\FINAL\norfolk_large_FINAL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306" y="4879419"/>
            <a:ext cx="40195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0892" y="4543948"/>
            <a:ext cx="424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B67B2"/>
                </a:solidFill>
                <a:latin typeface="Gotham Rounded Light"/>
              </a:rPr>
              <a:t>Elevations</a:t>
            </a:r>
            <a:r>
              <a:rPr lang="en-CA" sz="1000" baseline="10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™</a:t>
            </a:r>
            <a:r>
              <a:rPr lang="en-CA" baseline="3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</a:t>
            </a:r>
            <a:r>
              <a:rPr lang="en-CA" baseline="3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     </a:t>
            </a:r>
            <a:r>
              <a:rPr lang="en-CA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</a:t>
            </a:r>
            <a:r>
              <a:rPr lang="en-CA" baseline="3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                      </a:t>
            </a:r>
            <a:r>
              <a:rPr lang="en-CA" sz="1400" b="1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OCEAN</a:t>
            </a:r>
            <a:endParaRPr lang="en-CA" dirty="0">
              <a:solidFill>
                <a:srgbClr val="0B67B2"/>
              </a:solidFill>
              <a:latin typeface="Gotham Rounded Light"/>
            </a:endParaRPr>
          </a:p>
        </p:txBody>
      </p:sp>
    </p:spTree>
    <p:extLst>
      <p:ext uri="{BB962C8B-B14F-4D97-AF65-F5344CB8AC3E}">
        <p14:creationId xmlns:p14="http://schemas.microsoft.com/office/powerpoint/2010/main" val="88660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Y:\09_3D Rendering\Vortex Product Catalog 2015\Elevations\FINAL\Westgate town center_large_FINAL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"/>
            <a:ext cx="9144000" cy="517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306" y="4879419"/>
            <a:ext cx="40195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0892" y="4543948"/>
            <a:ext cx="424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B67B2"/>
                </a:solidFill>
                <a:latin typeface="Gotham Rounded Light"/>
              </a:rPr>
              <a:t>Elevations</a:t>
            </a:r>
            <a:r>
              <a:rPr lang="en-CA" sz="1000" baseline="10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™ </a:t>
            </a:r>
            <a:r>
              <a:rPr lang="en-CA" baseline="3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      </a:t>
            </a:r>
            <a:r>
              <a:rPr lang="en-CA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</a:t>
            </a:r>
            <a:r>
              <a:rPr lang="en-CA" baseline="3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                      </a:t>
            </a:r>
            <a:r>
              <a:rPr lang="en-CA" sz="1400" b="1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PIRATE</a:t>
            </a:r>
            <a:endParaRPr lang="en-CA" dirty="0">
              <a:solidFill>
                <a:srgbClr val="0B67B2"/>
              </a:solidFill>
              <a:latin typeface="Gotham Rounded Light"/>
            </a:endParaRPr>
          </a:p>
        </p:txBody>
      </p:sp>
    </p:spTree>
    <p:extLst>
      <p:ext uri="{BB962C8B-B14F-4D97-AF65-F5344CB8AC3E}">
        <p14:creationId xmlns:p14="http://schemas.microsoft.com/office/powerpoint/2010/main" val="286687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Y:\09_3D Rendering\Vortex Product Catalog 2015\Elevations\FINAL\legoland_large_WITHLEGO_FINAL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89646" y="0"/>
            <a:ext cx="923364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306" y="4879419"/>
            <a:ext cx="4019550" cy="4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0892" y="4543948"/>
            <a:ext cx="424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B67B2"/>
                </a:solidFill>
                <a:latin typeface="Gotham Rounded Light"/>
              </a:rPr>
              <a:t>Elevations</a:t>
            </a:r>
            <a:r>
              <a:rPr lang="en-CA" sz="1000" baseline="10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™</a:t>
            </a:r>
            <a:r>
              <a:rPr lang="en-CA" baseline="3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</a:t>
            </a:r>
            <a:r>
              <a:rPr lang="en-CA" baseline="30000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                </a:t>
            </a:r>
            <a:r>
              <a:rPr lang="en-CA" sz="1400" b="1" dirty="0" smtClean="0">
                <a:solidFill>
                  <a:srgbClr val="0B67B2"/>
                </a:solidFill>
                <a:latin typeface="Gotham Rounded Light"/>
                <a:cs typeface="Times New Roman"/>
              </a:rPr>
              <a:t>BRANDED THEMES</a:t>
            </a:r>
            <a:endParaRPr lang="en-CA" dirty="0">
              <a:solidFill>
                <a:srgbClr val="0B67B2"/>
              </a:solidFill>
              <a:latin typeface="Gotham Round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89736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microsoft.com/sharepoint/v3/field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4488</TotalTime>
  <Words>220</Words>
  <Application>Microsoft Office PowerPoint</Application>
  <PresentationFormat>On-screen Show (16:9)</PresentationFormat>
  <Paragraphs>38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Jessi-Lyna Wan</cp:lastModifiedBy>
  <cp:revision>367</cp:revision>
  <dcterms:created xsi:type="dcterms:W3CDTF">2010-04-12T23:12:02Z</dcterms:created>
  <dcterms:modified xsi:type="dcterms:W3CDTF">2015-02-04T20:51:32Z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